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9" r:id="rId4"/>
    <p:sldId id="300" r:id="rId5"/>
    <p:sldId id="301" r:id="rId6"/>
    <p:sldId id="302" r:id="rId7"/>
    <p:sldId id="306" r:id="rId8"/>
    <p:sldId id="307" r:id="rId9"/>
    <p:sldId id="308" r:id="rId10"/>
    <p:sldId id="309" r:id="rId11"/>
    <p:sldId id="310" r:id="rId12"/>
    <p:sldId id="311" r:id="rId13"/>
    <p:sldId id="31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6A5D9B-ADD2-492D-A7B2-2E7D65D89EBF}" type="datetimeFigureOut">
              <a:rPr lang="en-US" smtClean="0"/>
              <a:pPr/>
              <a:t>4/27/2020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7ECDE5-8FBE-450A-A9A8-8EB639906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E6A5D9B-ADD2-492D-A7B2-2E7D65D89EBF}" type="datetimeFigureOut">
              <a:rPr lang="en-US" smtClean="0"/>
              <a:pPr/>
              <a:t>4/27/2020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6A5D9B-ADD2-492D-A7B2-2E7D65D89EBF}" type="datetimeFigureOut">
              <a:rPr lang="en-US" smtClean="0"/>
              <a:pPr/>
              <a:t>4/27/2020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87ECDE5-8FBE-450A-A9A8-8EB639906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E6A5D9B-ADD2-492D-A7B2-2E7D65D89EBF}" type="datetimeFigureOut">
              <a:rPr lang="en-US" smtClean="0"/>
              <a:pPr/>
              <a:t>4/27/2020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E6A5D9B-ADD2-492D-A7B2-2E7D65D89EBF}" type="datetimeFigureOut">
              <a:rPr lang="en-US" smtClean="0"/>
              <a:pPr/>
              <a:t>4/27/2020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7ECDE5-8FBE-450A-A9A8-8EB639906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0"/>
            <a:ext cx="8001000" cy="2505636"/>
          </a:xfrm>
        </p:spPr>
        <p:txBody>
          <a:bodyPr>
            <a:noAutofit/>
          </a:bodyPr>
          <a:lstStyle/>
          <a:p>
            <a:pPr algn="ctr"/>
            <a:r>
              <a:rPr lang="en-US" sz="4800" b="1" dirty="0" smtClean="0">
                <a:latin typeface="Calibri" pitchFamily="34" charset="0"/>
                <a:cs typeface="Calibri" pitchFamily="34" charset="0"/>
              </a:rPr>
              <a:t>LECTURE </a:t>
            </a:r>
            <a:r>
              <a:rPr lang="en-US" sz="4800" b="1" smtClean="0">
                <a:latin typeface="Calibri" pitchFamily="34" charset="0"/>
                <a:cs typeface="Calibri" pitchFamily="34" charset="0"/>
              </a:rPr>
              <a:t># </a:t>
            </a:r>
            <a:r>
              <a:rPr lang="en-US" sz="4800" b="1" smtClean="0">
                <a:latin typeface="Calibri" pitchFamily="34" charset="0"/>
                <a:cs typeface="Calibri" pitchFamily="34" charset="0"/>
              </a:rPr>
              <a:t>08</a:t>
            </a:r>
            <a:r>
              <a:rPr lang="en-US" sz="4800" b="1" dirty="0" smtClean="0">
                <a:latin typeface="Calibri" pitchFamily="34" charset="0"/>
                <a:cs typeface="Calibri" pitchFamily="34" charset="0"/>
              </a:rPr>
              <a:t/>
            </a:r>
            <a:br>
              <a:rPr lang="en-US" sz="4800" b="1" dirty="0" smtClean="0">
                <a:latin typeface="Calibri" pitchFamily="34" charset="0"/>
                <a:cs typeface="Calibri" pitchFamily="34" charset="0"/>
              </a:rPr>
            </a:br>
            <a:r>
              <a:rPr lang="en-US" sz="4800" b="1" dirty="0" smtClean="0">
                <a:latin typeface="Calibri" pitchFamily="34" charset="0"/>
                <a:cs typeface="Calibri" pitchFamily="34" charset="0"/>
              </a:rPr>
              <a:t>Islamic planning</a:t>
            </a:r>
            <a:endParaRPr lang="en-US" sz="4800" b="1" dirty="0">
              <a:latin typeface="Calibri" pitchFamily="34" charset="0"/>
              <a:cs typeface="Calibri" pitchFamily="34" charset="0"/>
            </a:endParaRPr>
          </a:p>
        </p:txBody>
      </p:sp>
    </p:spTree>
    <p:extLst>
      <p:ext uri="{BB962C8B-B14F-4D97-AF65-F5344CB8AC3E}">
        <p14:creationId xmlns:p14="http://schemas.microsoft.com/office/powerpoint/2010/main" xmlns="" val="248707564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7467599" cy="4800600"/>
          </a:xfrm>
        </p:spPr>
        <p:txBody>
          <a:bodyPr>
            <a:noAutofit/>
          </a:bodyPr>
          <a:lstStyle/>
          <a:p>
            <a:pPr marL="525780" indent="-457200" algn="just">
              <a:buFont typeface="Wingdings" pitchFamily="2" charset="2"/>
              <a:buChar char="q"/>
            </a:pPr>
            <a:r>
              <a:rPr lang="en-US" sz="2300" dirty="0" smtClean="0">
                <a:latin typeface="Times New Roman" pitchFamily="18" charset="0"/>
                <a:cs typeface="Times New Roman" pitchFamily="18" charset="0"/>
              </a:rPr>
              <a:t>There are clear rules too as to what may and may not be allowed to encroach on the street, so:</a:t>
            </a:r>
          </a:p>
          <a:p>
            <a:pPr marL="525780" indent="-457200" algn="just">
              <a:buFont typeface="Wingdings" pitchFamily="2" charset="2"/>
              <a:buChar char="q"/>
            </a:pPr>
            <a:r>
              <a:rPr lang="en-US" sz="2300" dirty="0" smtClean="0">
                <a:latin typeface="Times New Roman" pitchFamily="18" charset="0"/>
                <a:cs typeface="Times New Roman" pitchFamily="18" charset="0"/>
              </a:rPr>
              <a:t>Any public thoroughfare should never be obstructed by permanent or even temporary obstructions. Each owner, however, had a right to use that part of the  fine immediately outside his house foe the loading and unloading of his beasts, and so on, but still he had no right to block the fine.</a:t>
            </a:r>
          </a:p>
          <a:p>
            <a:pPr marL="525780" indent="-457200" algn="just">
              <a:buFont typeface="Wingdings" pitchFamily="2" charset="2"/>
              <a:buChar char="q"/>
            </a:pPr>
            <a:r>
              <a:rPr lang="en-US" sz="2300" dirty="0" smtClean="0">
                <a:latin typeface="Times New Roman" pitchFamily="18" charset="0"/>
                <a:cs typeface="Times New Roman" pitchFamily="18" charset="0"/>
              </a:rPr>
              <a:t>Naturally enough there are Principles concerning party walls and rights of support. Nor is it surprising, given the origins of Islam in Arabia, that there should be Principles too concerning the use of water, including run-off rainwater and waste, the maintenance of drainage channels and cesspits and, most particularly, the rights of neighbors to make use of any water surplus to the owner’s  needs.</a:t>
            </a: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4"/>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buNone/>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467599" cy="4724400"/>
          </a:xfrm>
        </p:spPr>
        <p:txBody>
          <a:bodyPr>
            <a:noAutofit/>
          </a:bodyPr>
          <a:lstStyle/>
          <a:p>
            <a:pPr marL="525780" indent="-457200" algn="just">
              <a:buFont typeface="Wingdings" pitchFamily="2" charset="2"/>
              <a:buChar char="q"/>
            </a:pPr>
            <a:r>
              <a:rPr lang="en-US" sz="2300" dirty="0" smtClean="0">
                <a:latin typeface="Times New Roman" pitchFamily="18" charset="0"/>
                <a:cs typeface="Times New Roman" pitchFamily="18" charset="0"/>
              </a:rPr>
              <a:t>As Hakim points out, each of these Principles form part of an urban language and each of the them too has a name which is deeply embedded in Arabic. And of course there were regional variations depending on local climate, not to mention indigenous ways of building which would have been established before the Arabs arrived. These were assimilated as appropriate, just as ancient kinds of science had been assimilated into Islam. </a:t>
            </a:r>
          </a:p>
          <a:p>
            <a:pPr marL="525780" indent="-457200" algn="just">
              <a:buFont typeface="Wingdings" pitchFamily="2" charset="2"/>
              <a:buChar char="q"/>
            </a:pPr>
            <a:r>
              <a:rPr lang="en-US" sz="2300" dirty="0" smtClean="0">
                <a:latin typeface="Times New Roman" pitchFamily="18" charset="0"/>
                <a:cs typeface="Times New Roman" pitchFamily="18" charset="0"/>
              </a:rPr>
              <a:t>Having outlined the basis of Islamic planning law, Hakim then goes on to analyze their applications in the City of Tunis, showing how the layout of the streets, the locations of offensive uses, the  avoidance of visual corridors, the niceties of party wall construction, the drainage of rain and waste water all contributed to the fine-grained planning of the city.</a:t>
            </a: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4"/>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buNone/>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467599" cy="4724400"/>
          </a:xfrm>
        </p:spPr>
        <p:txBody>
          <a:bodyPr>
            <a:noAutofit/>
          </a:bodyPr>
          <a:lstStyle/>
          <a:p>
            <a:pPr marL="525780" indent="-457200" algn="just">
              <a:buFont typeface="Wingdings" pitchFamily="2" charset="2"/>
              <a:buChar char="q"/>
            </a:pPr>
            <a:r>
              <a:rPr lang="en-US" sz="2300" dirty="0" smtClean="0">
                <a:latin typeface="Times New Roman" pitchFamily="18" charset="0"/>
                <a:cs typeface="Times New Roman" pitchFamily="18" charset="0"/>
              </a:rPr>
              <a:t>As Hakim shows, it is very much easier to find examples of Islamic planning which still show very clearly the solutions that it is to find examples of Classical planning.</a:t>
            </a:r>
          </a:p>
          <a:p>
            <a:pPr marL="525780" indent="-457200" algn="just">
              <a:buFont typeface="Wingdings" pitchFamily="2" charset="2"/>
              <a:buChar char="q"/>
            </a:pPr>
            <a:r>
              <a:rPr lang="en-US" sz="2300" dirty="0" smtClean="0">
                <a:latin typeface="Times New Roman" pitchFamily="18" charset="0"/>
                <a:cs typeface="Times New Roman" pitchFamily="18" charset="0"/>
              </a:rPr>
              <a:t>One can still find pockets in what were the major cities of Islam in Spain, such as Granada and Seville. Across the Straits of Gibraltar too in Tangier, Fez, Marrakesh, and other Moroccan cities, examples are easy to find as, indeed, they are along the northern coast of Africa as far as, and certainly including, Cairo.</a:t>
            </a:r>
          </a:p>
          <a:p>
            <a:pPr marL="525780" indent="-457200" algn="just">
              <a:buFont typeface="Wingdings" pitchFamily="2" charset="2"/>
              <a:buChar char="q"/>
            </a:pPr>
            <a:r>
              <a:rPr lang="en-US" sz="2300" dirty="0" smtClean="0">
                <a:latin typeface="Times New Roman" pitchFamily="18" charset="0"/>
                <a:cs typeface="Times New Roman" pitchFamily="18" charset="0"/>
              </a:rPr>
              <a:t>As Hakim also points out, there are regional variations even along the width of this single Continent and as one goes further east into Saudi Arabia and beyond the variations proliferate according to climate, available building materials, and so on.</a:t>
            </a:r>
          </a:p>
          <a:p>
            <a:pPr marL="525780" indent="-457200" algn="just">
              <a:buNone/>
            </a:pPr>
            <a:endParaRPr lang="en-US" sz="2300" dirty="0" smtClean="0">
              <a:latin typeface="Times New Roman" pitchFamily="18" charset="0"/>
              <a:cs typeface="Times New Roman" pitchFamily="18" charset="0"/>
            </a:endParaRP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4"/>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buNone/>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467599" cy="4724400"/>
          </a:xfrm>
        </p:spPr>
        <p:txBody>
          <a:bodyPr>
            <a:noAutofit/>
          </a:bodyPr>
          <a:lstStyle/>
          <a:p>
            <a:pPr marL="525780" indent="-457200" algn="just">
              <a:buFont typeface="Wingdings" pitchFamily="2" charset="2"/>
              <a:buChar char="q"/>
            </a:pPr>
            <a:r>
              <a:rPr lang="en-US" sz="2300" dirty="0" smtClean="0">
                <a:latin typeface="Times New Roman" pitchFamily="18" charset="0"/>
                <a:cs typeface="Times New Roman" pitchFamily="18" charset="0"/>
              </a:rPr>
              <a:t>But the overall impression, one finds, say in the souks of  Marrakesh, is of an urban labyrinth to tiny streets, often covered, straight for short sections within their length but generally turning, twisting, opening into each other and into obviously private courtyards and so on.</a:t>
            </a:r>
          </a:p>
          <a:p>
            <a:pPr marL="525780" indent="-457200" algn="just">
              <a:buNone/>
            </a:pPr>
            <a:endParaRPr lang="en-US" sz="2300" dirty="0" smtClean="0">
              <a:latin typeface="Times New Roman" pitchFamily="18" charset="0"/>
              <a:cs typeface="Times New Roman" pitchFamily="18" charset="0"/>
            </a:endParaRPr>
          </a:p>
          <a:p>
            <a:pPr marL="525780" indent="-457200" algn="just">
              <a:buAutoNum type="arabicPeriod" startAt="6"/>
            </a:pPr>
            <a:endParaRPr lang="en-US" sz="2300" dirty="0" smtClean="0">
              <a:latin typeface="Times New Roman" pitchFamily="18" charset="0"/>
              <a:cs typeface="Times New Roman" pitchFamily="18" charset="0"/>
            </a:endParaRPr>
          </a:p>
          <a:p>
            <a:pPr marL="525780" indent="-457200" algn="just">
              <a:buAutoNum type="arabicPeriod" startAt="4"/>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Font typeface="Wingdings" pitchFamily="2" charset="2"/>
              <a:buChar char="q"/>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lgn="just">
              <a:buNone/>
            </a:pPr>
            <a:endParaRPr lang="en-US" sz="2300" dirty="0" smtClean="0">
              <a:latin typeface="Times New Roman" pitchFamily="18" charset="0"/>
              <a:cs typeface="Times New Roman" pitchFamily="18" charset="0"/>
            </a:endParaRPr>
          </a:p>
          <a:p>
            <a:pPr marL="68580" indent="0">
              <a:buNone/>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96200" cy="381000"/>
          </a:xfrm>
        </p:spPr>
        <p:txBody>
          <a:bodyPr>
            <a:noAutofit/>
          </a:bodyPr>
          <a:lstStyle/>
          <a:p>
            <a:pPr algn="ctr"/>
            <a:r>
              <a:rPr lang="en-US" sz="4000" b="1" dirty="0" smtClean="0">
                <a:latin typeface="Times New Roman" pitchFamily="18" charset="0"/>
                <a:cs typeface="Times New Roman" pitchFamily="18" charset="0"/>
              </a:rPr>
              <a:t>INTRODUCTION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7391399" cy="4267201"/>
          </a:xfrm>
        </p:spPr>
        <p:txBody>
          <a:bodyPr>
            <a:noAutofit/>
          </a:bodyPr>
          <a:lstStyle/>
          <a:p>
            <a:pPr marL="68580" indent="0" algn="just">
              <a:buFont typeface="Wingdings" pitchFamily="2" charset="2"/>
              <a:buChar char="q"/>
            </a:pPr>
            <a:r>
              <a:rPr lang="en-US" sz="2400" dirty="0" smtClean="0">
                <a:latin typeface="Times New Roman" pitchFamily="18" charset="0"/>
                <a:cs typeface="Times New Roman" pitchFamily="18" charset="0"/>
              </a:rPr>
              <a:t> Whilst the rules for regular planning were well known in Classical times those for informal planning were developed in quite a different culture. Islam during that period which we in the West tend to think of as the Dark Ages.</a:t>
            </a:r>
          </a:p>
          <a:p>
            <a:pPr marL="68580" indent="0" algn="just">
              <a:buFont typeface="Wingdings" pitchFamily="2" charset="2"/>
              <a:buChar char="q"/>
            </a:pPr>
            <a:r>
              <a:rPr lang="en-US" sz="2400" dirty="0" smtClean="0">
                <a:latin typeface="Times New Roman" pitchFamily="18" charset="0"/>
                <a:cs typeface="Times New Roman" pitchFamily="18" charset="0"/>
              </a:rPr>
              <a:t> These ages were for no means dark for Islam and, as Nasr points out (1976), as Islam expanded, so whatever seemed appropriate from the cultures of the conquered territories were absorbed and developed. This included medicine, philosophy and the  Sciences, not only of Greece and Rome but also of the earlier cultures which they in their turn had absorbed. </a:t>
            </a:r>
          </a:p>
          <a:p>
            <a:pPr marL="68580" indent="0" algn="just">
              <a:buFont typeface="Wingdings" pitchFamily="2" charset="2"/>
              <a:buChar char="q"/>
            </a:pPr>
            <a:r>
              <a:rPr lang="en-US" sz="2400" dirty="0" smtClean="0">
                <a:latin typeface="Times New Roman" pitchFamily="18" charset="0"/>
                <a:cs typeface="Times New Roman" pitchFamily="18" charset="0"/>
              </a:rPr>
              <a:t> As Nasr says Islam itself was far more than a ‘bridge over which ideas of Antiquity passed to Medieval Europe.</a:t>
            </a:r>
          </a:p>
          <a:p>
            <a:pPr marL="68580" indent="0" algn="just">
              <a:buNone/>
            </a:pPr>
            <a:endParaRPr lang="en-US" sz="2400" dirty="0">
              <a:latin typeface="Times New Roman" pitchFamily="18" charset="0"/>
              <a:cs typeface="Times New Roman" pitchFamily="18" charset="0"/>
            </a:endParaRPr>
          </a:p>
          <a:p>
            <a:pPr marL="68580" indent="0">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96200" cy="381000"/>
          </a:xfrm>
        </p:spPr>
        <p:txBody>
          <a:bodyPr>
            <a:noAutofit/>
          </a:bodyPr>
          <a:lstStyle/>
          <a:p>
            <a:pPr algn="ctr"/>
            <a:r>
              <a:rPr lang="en-US" sz="4000" dirty="0" smtClean="0">
                <a:latin typeface="Times New Roman" pitchFamily="18" charset="0"/>
                <a:cs typeface="Times New Roman" pitchFamily="18" charset="0"/>
              </a:rPr>
              <a:t>INFORMAL PLANNING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7391399" cy="4267201"/>
          </a:xfrm>
        </p:spPr>
        <p:txBody>
          <a:bodyPr>
            <a:noAutofit/>
          </a:bodyPr>
          <a:lstStyle/>
          <a:p>
            <a:pPr marL="68580" indent="0" algn="just">
              <a:buFont typeface="Wingdings" pitchFamily="2" charset="2"/>
              <a:buChar char="q"/>
            </a:pPr>
            <a:r>
              <a:rPr lang="en-US" sz="2400" dirty="0" smtClean="0">
                <a:latin typeface="Times New Roman" pitchFamily="18" charset="0"/>
                <a:cs typeface="Times New Roman" pitchFamily="18" charset="0"/>
              </a:rPr>
              <a:t> Not that any of this was accepted at face value by Islam, it was, rather filtered through that view of the world which Muhammad (SAW) had given to the Muslims, a view which He enshrined in the Holy Quran (c. AD 625) and which was developed also in the </a:t>
            </a:r>
            <a:r>
              <a:rPr lang="en-US" sz="2400" dirty="0" err="1" smtClean="0">
                <a:latin typeface="Times New Roman" pitchFamily="18" charset="0"/>
                <a:cs typeface="Times New Roman" pitchFamily="18" charset="0"/>
              </a:rPr>
              <a:t>Sunnah</a:t>
            </a:r>
            <a:r>
              <a:rPr lang="en-US" sz="2400" dirty="0" smtClean="0">
                <a:latin typeface="Times New Roman" pitchFamily="18" charset="0"/>
                <a:cs typeface="Times New Roman" pitchFamily="18" charset="0"/>
              </a:rPr>
              <a:t> – a record of the Prophet’s own divinely inspired behavior. So it is that the Quran and the </a:t>
            </a:r>
            <a:r>
              <a:rPr lang="en-US" sz="2400" dirty="0" err="1" smtClean="0">
                <a:latin typeface="Times New Roman" pitchFamily="18" charset="0"/>
                <a:cs typeface="Times New Roman" pitchFamily="18" charset="0"/>
              </a:rPr>
              <a:t>Sunnah</a:t>
            </a:r>
            <a:r>
              <a:rPr lang="en-US" sz="2400" dirty="0" smtClean="0">
                <a:latin typeface="Times New Roman" pitchFamily="18" charset="0"/>
                <a:cs typeface="Times New Roman" pitchFamily="18" charset="0"/>
              </a:rPr>
              <a:t> between them provided the basis of the first encoded rules for what we have called ‘informal’ planning.</a:t>
            </a:r>
          </a:p>
          <a:p>
            <a:pPr marL="68580" indent="0" algn="just">
              <a:buFont typeface="Wingdings" pitchFamily="2" charset="2"/>
              <a:buChar char="q"/>
            </a:pPr>
            <a:r>
              <a:rPr lang="en-US" sz="2400" dirty="0" smtClean="0">
                <a:latin typeface="Times New Roman" pitchFamily="18" charset="0"/>
                <a:cs typeface="Times New Roman" pitchFamily="18" charset="0"/>
              </a:rPr>
              <a:t> For the finest of all informal planning; intricate, complex yet consistent, is to be found in cities, towns and villages which were founded as Islam spread, literally from Spain to India and down into South-East Asia. </a:t>
            </a: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96200" cy="381000"/>
          </a:xfrm>
        </p:spPr>
        <p:txBody>
          <a:bodyPr>
            <a:noAutofit/>
          </a:bodyPr>
          <a:lstStyle/>
          <a:p>
            <a:pPr algn="ctr"/>
            <a:r>
              <a:rPr lang="en-US" sz="4000" dirty="0" smtClean="0">
                <a:latin typeface="Times New Roman" pitchFamily="18" charset="0"/>
                <a:cs typeface="Times New Roman" pitchFamily="18" charset="0"/>
              </a:rPr>
              <a:t>INFORMAL PLANNING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7391399" cy="4267201"/>
          </a:xfrm>
        </p:spPr>
        <p:txBody>
          <a:bodyPr>
            <a:noAutofit/>
          </a:bodyPr>
          <a:lstStyle/>
          <a:p>
            <a:pPr marL="68580" indent="0" algn="just">
              <a:buFont typeface="Wingdings" pitchFamily="2" charset="2"/>
              <a:buChar char="q"/>
            </a:pPr>
            <a:r>
              <a:rPr lang="en-US" sz="2400" dirty="0" smtClean="0">
                <a:latin typeface="Times New Roman" pitchFamily="18" charset="0"/>
                <a:cs typeface="Times New Roman" pitchFamily="18" charset="0"/>
              </a:rPr>
              <a:t> As Hakim says (1986) Islamic Law itself was extracted from the Quran or the Prophet’s own practices from the </a:t>
            </a:r>
            <a:r>
              <a:rPr lang="en-US" sz="2400" dirty="0" err="1" smtClean="0">
                <a:latin typeface="Times New Roman" pitchFamily="18" charset="0"/>
                <a:cs typeface="Times New Roman" pitchFamily="18" charset="0"/>
              </a:rPr>
              <a:t>Sunnah</a:t>
            </a:r>
            <a:r>
              <a:rPr lang="en-US" sz="2400" dirty="0" smtClean="0">
                <a:latin typeface="Times New Roman" pitchFamily="18" charset="0"/>
                <a:cs typeface="Times New Roman" pitchFamily="18" charset="0"/>
              </a:rPr>
              <a:t>. Hakim analyses these in terms of their effects on the form of the Islamic city. He distinguishes between the public street  (the Shari) which is open to everyone and the cul-de-sac (the </a:t>
            </a:r>
            <a:r>
              <a:rPr lang="en-US" sz="2400" dirty="0" err="1" smtClean="0">
                <a:latin typeface="Times New Roman" pitchFamily="18" charset="0"/>
                <a:cs typeface="Times New Roman" pitchFamily="18" charset="0"/>
              </a:rPr>
              <a:t>Fina</a:t>
            </a:r>
            <a:r>
              <a:rPr lang="en-US" sz="2400" dirty="0" smtClean="0">
                <a:latin typeface="Times New Roman" pitchFamily="18" charset="0"/>
                <a:cs typeface="Times New Roman" pitchFamily="18" charset="0"/>
              </a:rPr>
              <a:t>) giving access to a small group of houses belonging  in co-ownership, to those who live along it. </a:t>
            </a: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838200"/>
          </a:xfrm>
        </p:spPr>
        <p:txBody>
          <a:bodyPr>
            <a:noAutofit/>
          </a:bodyPr>
          <a:lstStyle/>
          <a:p>
            <a:pPr algn="ctr"/>
            <a:r>
              <a:rPr lang="en-US" sz="4000" dirty="0" smtClean="0">
                <a:latin typeface="Times New Roman" pitchFamily="18" charset="0"/>
                <a:cs typeface="Times New Roman" pitchFamily="18" charset="0"/>
              </a:rPr>
              <a:t>Principles of Islamic PLANNING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600200"/>
            <a:ext cx="7391399" cy="4191000"/>
          </a:xfrm>
        </p:spPr>
        <p:txBody>
          <a:bodyPr>
            <a:noAutofit/>
          </a:bodyPr>
          <a:lstStyle/>
          <a:p>
            <a:pPr marL="68580" indent="0" algn="just">
              <a:buFont typeface="Wingdings" pitchFamily="2" charset="2"/>
              <a:buChar char="q"/>
            </a:pPr>
            <a:r>
              <a:rPr lang="en-US" sz="2400" dirty="0" smtClean="0">
                <a:latin typeface="Times New Roman" pitchFamily="18" charset="0"/>
                <a:cs typeface="Times New Roman" pitchFamily="18" charset="0"/>
              </a:rPr>
              <a:t> The Principles include those of:</a:t>
            </a:r>
          </a:p>
          <a:p>
            <a:pPr marL="525780" indent="-457200" algn="just">
              <a:buAutoNum type="arabicPeriod"/>
            </a:pPr>
            <a:r>
              <a:rPr lang="en-US" sz="2400" b="1" dirty="0" smtClean="0">
                <a:latin typeface="Times New Roman" pitchFamily="18" charset="0"/>
                <a:cs typeface="Times New Roman" pitchFamily="18" charset="0"/>
              </a:rPr>
              <a:t>Harm: </a:t>
            </a:r>
            <a:r>
              <a:rPr lang="en-US" sz="2400" dirty="0" smtClean="0">
                <a:latin typeface="Times New Roman" pitchFamily="18" charset="0"/>
                <a:cs typeface="Times New Roman" pitchFamily="18" charset="0"/>
              </a:rPr>
              <a:t>by which one is encouraged to exercise one’s personal rights to the full, provided that in doing so one causes no harm to others. Guidelines of many kinds were derived from this including those concerned with locations within the city for activities that caused smoke, created offensive smells, made offensive amounts of noise and so on. </a:t>
            </a:r>
          </a:p>
          <a:p>
            <a:pPr marL="525780" indent="-457200" algn="just">
              <a:buAutoNum type="arabicPeriod"/>
            </a:pPr>
            <a:r>
              <a:rPr lang="en-US" sz="2400" b="1" dirty="0" smtClean="0">
                <a:latin typeface="Times New Roman" pitchFamily="18" charset="0"/>
                <a:cs typeface="Times New Roman" pitchFamily="18" charset="0"/>
              </a:rPr>
              <a:t>Interdependence: </a:t>
            </a:r>
            <a:r>
              <a:rPr lang="en-US" sz="2400" dirty="0" smtClean="0">
                <a:latin typeface="Times New Roman" pitchFamily="18" charset="0"/>
                <a:cs typeface="Times New Roman" pitchFamily="18" charset="0"/>
              </a:rPr>
              <a:t>by which people within the city and the structures they inhabit are considered interdependent in what we would call an ecological sense.</a:t>
            </a: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7391399" cy="4572000"/>
          </a:xfrm>
        </p:spPr>
        <p:txBody>
          <a:bodyPr>
            <a:noAutofit/>
          </a:bodyPr>
          <a:lstStyle/>
          <a:p>
            <a:pPr marL="525780" indent="-457200" algn="just">
              <a:buAutoNum type="arabicPeriod" startAt="3"/>
            </a:pPr>
            <a:r>
              <a:rPr lang="en-US" sz="2400" b="1" dirty="0" smtClean="0">
                <a:latin typeface="Times New Roman" pitchFamily="18" charset="0"/>
                <a:cs typeface="Times New Roman" pitchFamily="18" charset="0"/>
              </a:rPr>
              <a:t>Privacy:  </a:t>
            </a:r>
            <a:r>
              <a:rPr lang="en-US" sz="2400" dirty="0" smtClean="0">
                <a:latin typeface="Times New Roman" pitchFamily="18" charset="0"/>
                <a:cs typeface="Times New Roman" pitchFamily="18" charset="0"/>
              </a:rPr>
              <a:t>by which every family is entitled to acoustic, visual and other kind of privacy. Given the nature of the Muslim family and the way in which the women had to be protected from the eyes of strangers, there were strict rules against overlooking of any kind. These affected the positions of windows including their height above the street so that people could not see in. Not should doors or windows should face each other, directly across the fine into someone else’s doorway or windows. </a:t>
            </a:r>
          </a:p>
          <a:p>
            <a:pPr marL="68580" indent="0" algn="just">
              <a:buFont typeface="Wingdings" pitchFamily="2" charset="2"/>
              <a:buChar char="q"/>
            </a:pPr>
            <a:r>
              <a:rPr lang="en-US" sz="2400" dirty="0" smtClean="0">
                <a:latin typeface="Times New Roman" pitchFamily="18" charset="0"/>
                <a:cs typeface="Times New Roman" pitchFamily="18" charset="0"/>
              </a:rPr>
              <a:t> Above all, visual corridors of any kind have to be avoided, which of course led inevitability to irregularities in façade design. </a:t>
            </a: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066800"/>
            <a:ext cx="7391399" cy="4724400"/>
          </a:xfrm>
        </p:spPr>
        <p:txBody>
          <a:bodyPr>
            <a:noAutofit/>
          </a:bodyPr>
          <a:lstStyle/>
          <a:p>
            <a:pPr marL="68580" indent="0" algn="just">
              <a:buFont typeface="Wingdings" pitchFamily="2" charset="2"/>
              <a:buChar char="q"/>
            </a:pPr>
            <a:r>
              <a:rPr lang="en-US" sz="2400" dirty="0" smtClean="0">
                <a:latin typeface="Times New Roman" pitchFamily="18" charset="0"/>
                <a:cs typeface="Times New Roman" pitchFamily="18" charset="0"/>
              </a:rPr>
              <a:t> Nor should one be able to look into any part of one’s neighbor’s premises, especially the courtyard and the roof where his women might be. Even the Muezzin, as he climbs the minaret of the mosque tactical the faithful. To prayer, is forbidden to overlook neighboring premises. </a:t>
            </a:r>
          </a:p>
          <a:p>
            <a:pPr marL="525780" indent="-457200" algn="just">
              <a:buAutoNum type="arabicPeriod" startAt="4"/>
            </a:pPr>
            <a:r>
              <a:rPr lang="en-US" sz="2400" b="1" dirty="0" smtClean="0">
                <a:latin typeface="Times New Roman" pitchFamily="18" charset="0"/>
                <a:cs typeface="Times New Roman" pitchFamily="18" charset="0"/>
              </a:rPr>
              <a:t>Original usage: </a:t>
            </a:r>
            <a:r>
              <a:rPr lang="en-US" sz="2400" dirty="0" smtClean="0">
                <a:latin typeface="Times New Roman" pitchFamily="18" charset="0"/>
                <a:cs typeface="Times New Roman" pitchFamily="18" charset="0"/>
              </a:rPr>
              <a:t>which means that older and established uses such as the positioning of windows, part walls and so on, have prior rights over any later uses and especially over new proposals.</a:t>
            </a:r>
          </a:p>
          <a:p>
            <a:pPr marL="525780" indent="-457200" algn="just">
              <a:buFont typeface="Wingdings 2"/>
              <a:buAutoNum type="arabicPeriod" startAt="4"/>
            </a:pPr>
            <a:r>
              <a:rPr lang="en-US" sz="2400" b="1" dirty="0" smtClean="0">
                <a:latin typeface="Times New Roman" pitchFamily="18" charset="0"/>
                <a:cs typeface="Times New Roman" pitchFamily="18" charset="0"/>
              </a:rPr>
              <a:t>Respect for the property of others.</a:t>
            </a:r>
          </a:p>
          <a:p>
            <a:pPr marL="525780" indent="-457200" algn="just">
              <a:buAutoNum type="arabicPeriod" startAt="4"/>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066800"/>
            <a:ext cx="7391399" cy="4724400"/>
          </a:xfrm>
        </p:spPr>
        <p:txBody>
          <a:bodyPr>
            <a:noAutofit/>
          </a:bodyPr>
          <a:lstStyle/>
          <a:p>
            <a:pPr marL="525780" indent="-457200" algn="just">
              <a:buAutoNum type="arabicPeriod" startAt="6"/>
            </a:pPr>
            <a:r>
              <a:rPr lang="en-US" sz="2400" b="1" dirty="0" smtClean="0">
                <a:latin typeface="Times New Roman" pitchFamily="18" charset="0"/>
                <a:cs typeface="Times New Roman" pitchFamily="18" charset="0"/>
              </a:rPr>
              <a:t>Building higher: </a:t>
            </a:r>
            <a:r>
              <a:rPr lang="en-US" sz="2400" dirty="0" smtClean="0">
                <a:latin typeface="Times New Roman" pitchFamily="18" charset="0"/>
                <a:cs typeface="Times New Roman" pitchFamily="18" charset="0"/>
              </a:rPr>
              <a:t>consisting, surprisingly, as a right to build ventilation towers, and so on, as high as one pleases, provided they are contained within one’s own air space. This right applies even if such building will deprive one’s neighbor of air and sun. it will be refused. However, where there was evidence of intent to harm one’s neighbors.</a:t>
            </a:r>
          </a:p>
          <a:p>
            <a:pPr marL="525780" indent="-457200" algn="just">
              <a:buFont typeface="Wingdings 2"/>
              <a:buAutoNum type="arabicPeriod" startAt="6"/>
            </a:pPr>
            <a:r>
              <a:rPr lang="en-US" sz="2400" b="1" dirty="0" smtClean="0">
                <a:latin typeface="Times New Roman" pitchFamily="18" charset="0"/>
                <a:cs typeface="Times New Roman" pitchFamily="18" charset="0"/>
              </a:rPr>
              <a:t>Pre-emption: </a:t>
            </a:r>
            <a:r>
              <a:rPr lang="en-US" sz="2400" dirty="0" smtClean="0">
                <a:latin typeface="Times New Roman" pitchFamily="18" charset="0"/>
                <a:cs typeface="Times New Roman" pitchFamily="18" charset="0"/>
              </a:rPr>
              <a:t>by which in selling one’s property one must, in the interests of keeping building lots together, offer first refusal to one’s’ neighbor(s), adjacent property owners(s), or even one’s partner. </a:t>
            </a:r>
          </a:p>
          <a:p>
            <a:pPr marL="525780" indent="-457200" algn="just">
              <a:buAutoNum type="arabicPeriod" startAt="6"/>
            </a:pPr>
            <a:endParaRPr lang="en-US" sz="2400" dirty="0" smtClean="0">
              <a:latin typeface="Times New Roman" pitchFamily="18" charset="0"/>
              <a:cs typeface="Times New Roman" pitchFamily="18" charset="0"/>
            </a:endParaRPr>
          </a:p>
          <a:p>
            <a:pPr marL="525780" indent="-457200" algn="just">
              <a:buAutoNum type="arabicPeriod" startAt="6"/>
            </a:pPr>
            <a:endParaRPr lang="en-US" sz="2400" dirty="0" smtClean="0">
              <a:latin typeface="Times New Roman" pitchFamily="18" charset="0"/>
              <a:cs typeface="Times New Roman" pitchFamily="18" charset="0"/>
            </a:endParaRPr>
          </a:p>
          <a:p>
            <a:pPr marL="525780" indent="-457200" algn="just">
              <a:buAutoNum type="arabicPeriod" startAt="4"/>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pPr algn="ctr"/>
            <a:r>
              <a:rPr lang="en-US" sz="4000" dirty="0" smtClean="0">
                <a:latin typeface="Times New Roman" pitchFamily="18" charset="0"/>
                <a:cs typeface="Times New Roman" pitchFamily="18" charset="0"/>
              </a:rPr>
              <a:t>CONTI..</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066800"/>
            <a:ext cx="7391399" cy="4724400"/>
          </a:xfrm>
        </p:spPr>
        <p:txBody>
          <a:bodyPr>
            <a:noAutofit/>
          </a:bodyPr>
          <a:lstStyle/>
          <a:p>
            <a:pPr marL="525780" indent="-457200" algn="just">
              <a:buFont typeface="Wingdings" pitchFamily="2" charset="2"/>
              <a:buChar char="q"/>
            </a:pPr>
            <a:r>
              <a:rPr lang="en-US" sz="2400" dirty="0" smtClean="0">
                <a:latin typeface="Times New Roman" pitchFamily="18" charset="0"/>
                <a:cs typeface="Times New Roman" pitchFamily="18" charset="0"/>
              </a:rPr>
              <a:t>There were Principles too about the widths Of thoroughfares and alleys (</a:t>
            </a:r>
            <a:r>
              <a:rPr lang="en-US" sz="2400" dirty="0" err="1" smtClean="0">
                <a:latin typeface="Times New Roman" pitchFamily="18" charset="0"/>
                <a:cs typeface="Times New Roman" pitchFamily="18" charset="0"/>
              </a:rPr>
              <a:t>sharis</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finas</a:t>
            </a:r>
            <a:r>
              <a:rPr lang="en-US" sz="2400" dirty="0" smtClean="0">
                <a:latin typeface="Times New Roman" pitchFamily="18" charset="0"/>
                <a:cs typeface="Times New Roman" pitchFamily="18" charset="0"/>
              </a:rPr>
              <a:t>) which determined:</a:t>
            </a:r>
          </a:p>
          <a:p>
            <a:pPr marL="525780" indent="-457200" algn="just">
              <a:buNone/>
            </a:pPr>
            <a:r>
              <a:rPr lang="en-US" sz="2000" dirty="0" smtClean="0">
                <a:solidFill>
                  <a:schemeClr val="bg2">
                    <a:lumMod val="50000"/>
                  </a:schemeClr>
                </a:solidFill>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Seven cubits </a:t>
            </a:r>
            <a:r>
              <a:rPr lang="en-US" sz="2400" dirty="0" smtClean="0">
                <a:latin typeface="Times New Roman" pitchFamily="18" charset="0"/>
                <a:cs typeface="Times New Roman" pitchFamily="18" charset="0"/>
              </a:rPr>
              <a:t>as the minimum width of public shred. A cubit is about half a meter and this dimension allows two fully laden camels to pass without colliding.</a:t>
            </a:r>
          </a:p>
          <a:p>
            <a:pPr marL="525780" indent="-457200" algn="just">
              <a:buFont typeface="Wingdings" pitchFamily="2" charset="2"/>
              <a:buChar char="q"/>
            </a:pPr>
            <a:r>
              <a:rPr lang="en-US" sz="2400" dirty="0" smtClean="0">
                <a:latin typeface="Times New Roman" pitchFamily="18" charset="0"/>
                <a:cs typeface="Times New Roman" pitchFamily="18" charset="0"/>
              </a:rPr>
              <a:t>As Hakim points out, a fully laden camel might be seven cubits high which gives a minimum of headroom under any building which spans across the street. The </a:t>
            </a:r>
            <a:r>
              <a:rPr lang="en-US" sz="2400" dirty="0" err="1" smtClean="0">
                <a:latin typeface="Times New Roman" pitchFamily="18" charset="0"/>
                <a:cs typeface="Times New Roman" pitchFamily="18" charset="0"/>
              </a:rPr>
              <a:t>fina</a:t>
            </a:r>
            <a:r>
              <a:rPr lang="en-US" sz="2400" dirty="0" smtClean="0">
                <a:latin typeface="Times New Roman" pitchFamily="18" charset="0"/>
                <a:cs typeface="Times New Roman" pitchFamily="18" charset="0"/>
              </a:rPr>
              <a:t> of course may be narrower than the </a:t>
            </a:r>
            <a:r>
              <a:rPr lang="en-US" sz="2400" dirty="0" err="1" smtClean="0">
                <a:latin typeface="Times New Roman" pitchFamily="18" charset="0"/>
                <a:cs typeface="Times New Roman" pitchFamily="18" charset="0"/>
              </a:rPr>
              <a:t>shari</a:t>
            </a:r>
            <a:r>
              <a:rPr lang="en-US" sz="2400" dirty="0" smtClean="0">
                <a:latin typeface="Times New Roman" pitchFamily="18" charset="0"/>
                <a:cs typeface="Times New Roman" pitchFamily="18" charset="0"/>
              </a:rPr>
              <a:t> but at least one laden camel should be able to pass down it so the minimum width will have to be four cubits. </a:t>
            </a:r>
          </a:p>
          <a:p>
            <a:pPr marL="525780" indent="-457200" algn="just">
              <a:buAutoNum type="arabicPeriod" startAt="6"/>
            </a:pPr>
            <a:endParaRPr lang="en-US" sz="2400" dirty="0" smtClean="0">
              <a:latin typeface="Times New Roman" pitchFamily="18" charset="0"/>
              <a:cs typeface="Times New Roman" pitchFamily="18" charset="0"/>
            </a:endParaRPr>
          </a:p>
          <a:p>
            <a:pPr marL="525780" indent="-457200" algn="just">
              <a:buAutoNum type="arabicPeriod" startAt="6"/>
            </a:pPr>
            <a:endParaRPr lang="en-US" sz="2400" dirty="0" smtClean="0">
              <a:latin typeface="Times New Roman" pitchFamily="18" charset="0"/>
              <a:cs typeface="Times New Roman" pitchFamily="18" charset="0"/>
            </a:endParaRPr>
          </a:p>
          <a:p>
            <a:pPr marL="525780" indent="-457200" algn="just">
              <a:buAutoNum type="arabicPeriod" startAt="4"/>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Font typeface="Wingdings" pitchFamily="2" charset="2"/>
              <a:buChar char="q"/>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lgn="just">
              <a:buNone/>
            </a:pPr>
            <a:endParaRPr lang="en-US" sz="2400" dirty="0" smtClean="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1078</TotalTime>
  <Words>1314</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LECTURE # 08 Islamic planning</vt:lpstr>
      <vt:lpstr>INTRODUCTION</vt:lpstr>
      <vt:lpstr>INFORMAL PLANNING</vt:lpstr>
      <vt:lpstr>INFORMAL PLANNING</vt:lpstr>
      <vt:lpstr>Principles of Islamic PLANNING</vt:lpstr>
      <vt:lpstr>CONTI..</vt:lpstr>
      <vt:lpstr>CONTI..</vt:lpstr>
      <vt:lpstr>CONTI..</vt:lpstr>
      <vt:lpstr>CONTI..</vt:lpstr>
      <vt:lpstr>Conti...</vt:lpstr>
      <vt:lpstr>Conti...</vt:lpstr>
      <vt:lpstr>Conti...</vt:lpstr>
      <vt:lpstr>Conti...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FINANCIAL INSTITUTIONS</dc:title>
  <dc:creator>osama</dc:creator>
  <cp:lastModifiedBy>AJ</cp:lastModifiedBy>
  <cp:revision>54</cp:revision>
  <dcterms:created xsi:type="dcterms:W3CDTF">2013-12-16T17:39:01Z</dcterms:created>
  <dcterms:modified xsi:type="dcterms:W3CDTF">2020-04-27T11:22:09Z</dcterms:modified>
</cp:coreProperties>
</file>